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91" r:id="rId6"/>
    <p:sldId id="290" r:id="rId7"/>
    <p:sldId id="300" r:id="rId8"/>
    <p:sldId id="312" r:id="rId9"/>
    <p:sldId id="313" r:id="rId10"/>
    <p:sldId id="314" r:id="rId11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646" autoAdjust="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2912E217-2403-4DA5-84C1-2E48A381214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2026/3/16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AFF3A6F-DEFA-45E0-9496-BEE7C2C6F3D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2026/3/16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102B4-E542-9F06-811E-AACB2BA5E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CB1882-FEA7-DFF0-0B89-18EFC7385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CA4469-8A91-2D57-44CE-FC4D6C3B0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36D013-D2FD-4DC6-85A5-4D909235AC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7829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AF0BB-0E35-CF2A-90C9-13D2C579D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EE7EBEF-32D7-B178-E653-0765FFF75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78F7CF-988D-67E4-DB0F-EC063AF8C0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3D9CE5-04D1-587D-E1EA-C3D32829A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0736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4470A-5827-F45A-4F8B-7B4A31BF4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4B02129-BFB5-AC87-745B-4C82426773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9665ED-20CE-FE11-96E7-55DC5FCE7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B1FA44-E4CA-6C0C-1DBC-06954F19F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6011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F576E-579F-114F-1BD4-E1672EA75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A5B5EF-B020-1269-EA2F-BD9D9CF9B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C5E722-C89D-73FD-751D-C70A6FD948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C43DED-153E-0B6A-D8F2-E188B177F8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218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22073" y="6356350"/>
            <a:ext cx="494740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3719" y="6356350"/>
            <a:ext cx="527949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 2025 </a:t>
            </a:r>
            <a:r>
              <a:rPr lang="ja-JP" altLang="en-US" dirty="0"/>
              <a:t>ハングルネット </a:t>
            </a:r>
            <a:r>
              <a:rPr lang="en-US" altLang="ja-JP" dirty="0"/>
              <a:t>Co., Ltd. All Rights Reserved.</a:t>
            </a:r>
            <a:endParaRPr lang="en-US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8200794" cy="3830130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TOPIK</a:t>
            </a:r>
            <a:r>
              <a:rPr lang="ja-JP" altLang="en-US" dirty="0"/>
              <a:t>作文対策概要</a:t>
            </a:r>
            <a:endParaRPr 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8EA6B0-0366-CF6F-32FC-C3159DB91F42}"/>
              </a:ext>
            </a:extLst>
          </p:cNvPr>
          <p:cNvSpPr txBox="1"/>
          <p:nvPr/>
        </p:nvSpPr>
        <p:spPr>
          <a:xfrm>
            <a:off x="5267890" y="5279366"/>
            <a:ext cx="5348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200" dirty="0"/>
              <a:t>ハングルネット株式会社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ja-JP" altLang="en-US" dirty="0"/>
              <a:t>目次</a:t>
            </a:r>
            <a:endParaRPr lang="ja-JP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6813" y="2024063"/>
            <a:ext cx="4664075" cy="3332162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pPr rtl="0"/>
            <a:r>
              <a:rPr lang="ja-JP" altLang="en-US" dirty="0"/>
              <a:t>概要</a:t>
            </a:r>
            <a:endParaRPr lang="en-US" altLang="ja-JP" dirty="0"/>
          </a:p>
          <a:p>
            <a:pPr rtl="0"/>
            <a:r>
              <a:rPr lang="ja-JP" altLang="en-US" dirty="0"/>
              <a:t>配点構成</a:t>
            </a:r>
            <a:endParaRPr lang="en-US" altLang="ja-JP" dirty="0"/>
          </a:p>
          <a:p>
            <a:pPr rtl="0"/>
            <a:r>
              <a:rPr lang="ja-JP" altLang="en-US" dirty="0"/>
              <a:t>評価内容</a:t>
            </a:r>
          </a:p>
          <a:p>
            <a:pPr rtl="0"/>
            <a:r>
              <a:rPr lang="ja-JP" altLang="en-US" dirty="0"/>
              <a:t>原稿用紙の使い方</a:t>
            </a:r>
            <a:endParaRPr lang="en-US" alt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35485103-3B3B-9A8C-AD36-4B24F5227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89325" y="6356350"/>
            <a:ext cx="4664075" cy="365125"/>
          </a:xfrm>
        </p:spPr>
        <p:txBody>
          <a:bodyPr/>
          <a:lstStyle/>
          <a:p>
            <a:r>
              <a:rPr lang="en-US" altLang="ja-JP" dirty="0"/>
              <a:t>Copyright © 2025 </a:t>
            </a:r>
            <a:r>
              <a:rPr lang="ja-JP" altLang="en-US" dirty="0"/>
              <a:t>ハングルネット </a:t>
            </a:r>
            <a:r>
              <a:rPr lang="en-US" altLang="ja-JP" dirty="0"/>
              <a:t>Co., Ltd. All Rights Reserved.</a:t>
            </a:r>
            <a:endParaRPr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CA70275-C614-B83B-2C76-E5D16183D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1.</a:t>
            </a:r>
            <a:r>
              <a:rPr lang="ja-JP" altLang="en-US" dirty="0"/>
              <a:t>概要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4"/>
            <a:ext cx="8304312" cy="3332832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en-US" altLang="ja-JP" dirty="0" err="1"/>
              <a:t>TOPIKⅡ</a:t>
            </a:r>
            <a:r>
              <a:rPr lang="ja-JP" altLang="en-US" dirty="0"/>
              <a:t>の</a:t>
            </a:r>
            <a:r>
              <a:rPr lang="ko-KR" altLang="en-US" dirty="0"/>
              <a:t>쓰</a:t>
            </a:r>
            <a:r>
              <a:rPr lang="ja-JP" altLang="en-US" dirty="0"/>
              <a:t>기問題は、特に</a:t>
            </a:r>
            <a:r>
              <a:rPr lang="en-US" altLang="ja-JP" dirty="0"/>
              <a:t>3</a:t>
            </a:r>
            <a:r>
              <a:rPr lang="ja-JP" altLang="en-US" dirty="0"/>
              <a:t>～</a:t>
            </a:r>
            <a:r>
              <a:rPr lang="en-US" altLang="ja-JP" dirty="0"/>
              <a:t>4</a:t>
            </a:r>
            <a:r>
              <a:rPr lang="ja-JP" altLang="en-US" dirty="0"/>
              <a:t>級の受験生にはハードルが高く、「難しい」と敬遠されがちな部分です。</a:t>
            </a:r>
          </a:p>
          <a:p>
            <a:endParaRPr lang="ja-JP" altLang="en-US" dirty="0"/>
          </a:p>
          <a:p>
            <a:r>
              <a:rPr lang="ja-JP" altLang="en-US" dirty="0"/>
              <a:t>ですが、定型文のパターンの反復練習で、十分及第点を狙えるので、受講生にはその説明を必ずしてあげてください。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また、時間配分を間違えるともったいないことになりますので、全</a:t>
            </a:r>
            <a:r>
              <a:rPr lang="en-US" altLang="ja-JP" dirty="0"/>
              <a:t>50</a:t>
            </a:r>
            <a:r>
              <a:rPr lang="ja-JP" altLang="en-US" dirty="0"/>
              <a:t>分のうち、各問題にかける時間の目安をあげてください。</a:t>
            </a:r>
            <a:endParaRPr lang="en-US" alt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BC41D07-DFB9-F8EB-CF79-83A1D37BA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959453-8313-B0A4-AB20-7CA49F4E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7C805-28D2-8088-EB66-8447A6C4B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D972C2B4-1D6B-33A5-2E0B-8815E197B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3.</a:t>
            </a:r>
            <a:r>
              <a:rPr lang="ja-JP" altLang="en-US" dirty="0"/>
              <a:t>配点構成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775696-4064-EBBF-BE98-259F1056F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65125"/>
          </a:xfrm>
        </p:spPr>
        <p:txBody>
          <a:bodyPr rtlCol="0">
            <a:normAutofit lnSpcReduction="10000"/>
          </a:bodyPr>
          <a:lstStyle>
            <a:defPPr>
              <a:defRPr lang="ja-JP"/>
            </a:defPPr>
          </a:lstStyle>
          <a:p>
            <a:r>
              <a:rPr lang="ja-JP" altLang="en-US" dirty="0"/>
              <a:t>以下に</a:t>
            </a:r>
            <a:r>
              <a:rPr lang="ko-KR" altLang="en-US" dirty="0"/>
              <a:t>쓰기</a:t>
            </a:r>
            <a:r>
              <a:rPr lang="ja-JP" altLang="en-US" dirty="0"/>
              <a:t>問題の配点構成を示します。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43B9887-E739-D6C9-C4F4-C5E366FA9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A69DE8-3847-3361-02D4-1C1E9E710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4</a:t>
            </a:fld>
            <a:endParaRPr lang="en-US" altLang="en-US" dirty="0"/>
          </a:p>
        </p:txBody>
      </p:sp>
      <p:graphicFrame>
        <p:nvGraphicFramePr>
          <p:cNvPr id="5" name="コンテンツ プレースホルダー 1">
            <a:extLst>
              <a:ext uri="{FF2B5EF4-FFF2-40B4-BE49-F238E27FC236}">
                <a16:creationId xmlns:a16="http://schemas.microsoft.com/office/drawing/2014/main" id="{6A4255E1-3405-E356-D2C2-4414CAD80D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140459"/>
              </p:ext>
            </p:extLst>
          </p:nvPr>
        </p:nvGraphicFramePr>
        <p:xfrm>
          <a:off x="1018453" y="2374713"/>
          <a:ext cx="9505773" cy="33968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72273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1768152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4784412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  <a:gridCol w="1580936">
                  <a:extLst>
                    <a:ext uri="{9D8B030D-6E8A-4147-A177-3AD203B41FA5}">
                      <a16:colId xmlns:a16="http://schemas.microsoft.com/office/drawing/2014/main" val="1543609345"/>
                    </a:ext>
                  </a:extLst>
                </a:gridCol>
              </a:tblGrid>
              <a:tr h="6793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問題番号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問題レベル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問題の類型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配点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6793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実用文空欄埋め</a:t>
                      </a:r>
                      <a:r>
                        <a:rPr kumimoji="1" lang="en-US" altLang="ja-JP" dirty="0"/>
                        <a:t>(1</a:t>
                      </a:r>
                      <a:r>
                        <a:rPr kumimoji="1" lang="ja-JP" altLang="en-US" dirty="0"/>
                        <a:t>文</a:t>
                      </a:r>
                      <a:r>
                        <a:rPr kumimoji="1" lang="en-US" altLang="ja-JP" dirty="0"/>
                        <a:t>)×2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48725"/>
                  </a:ext>
                </a:extLst>
              </a:tr>
              <a:tr h="6793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説明文空欄埋め</a:t>
                      </a:r>
                      <a:r>
                        <a:rPr kumimoji="1" lang="en-US" altLang="ja-JP" dirty="0"/>
                        <a:t>(1</a:t>
                      </a:r>
                      <a:r>
                        <a:rPr kumimoji="1" lang="ja-JP" altLang="en-US" dirty="0"/>
                        <a:t>文</a:t>
                      </a:r>
                      <a:r>
                        <a:rPr kumimoji="1" lang="en-US" altLang="ja-JP" dirty="0"/>
                        <a:t>)×2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6793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表やグラフを見て文章を作成する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  <a:tr h="6793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与えられたテーマについて主張する文章を書く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767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504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E83F3-D08E-3C90-BD93-756B51C19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FC6E973E-4F6B-0369-1FD0-E0D90A572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52041"/>
            <a:ext cx="8687708" cy="1117037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4.</a:t>
            </a:r>
            <a:r>
              <a:rPr lang="ja-JP" altLang="en-US" dirty="0"/>
              <a:t>評価内容</a:t>
            </a:r>
            <a:endParaRPr 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67120D5D-417E-9958-3C94-49F6708E0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79F066-9C4F-EC94-A00B-3685B3E40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5</a:t>
            </a:fld>
            <a:endParaRPr lang="en-US" altLang="en-US" dirty="0"/>
          </a:p>
        </p:txBody>
      </p:sp>
      <p:graphicFrame>
        <p:nvGraphicFramePr>
          <p:cNvPr id="5" name="コンテンツ プレースホルダー 1">
            <a:extLst>
              <a:ext uri="{FF2B5EF4-FFF2-40B4-BE49-F238E27FC236}">
                <a16:creationId xmlns:a16="http://schemas.microsoft.com/office/drawing/2014/main" id="{1060E87E-92F7-EA83-6F96-BEC4AEE3BD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185210"/>
              </p:ext>
            </p:extLst>
          </p:nvPr>
        </p:nvGraphicFramePr>
        <p:xfrm>
          <a:off x="977666" y="1469078"/>
          <a:ext cx="10535461" cy="412773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32668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2173857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7228936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</a:tblGrid>
              <a:tr h="4431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問題番号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評価の範疇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評価内容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39681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51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52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内容と課題の遂行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・示された課題に沿って適切な内容を書いているか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48725"/>
                  </a:ext>
                </a:extLst>
              </a:tr>
              <a:tr h="327803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言語使用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・語彙や文法などの使用内容が正確か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1003795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54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内容と課題の遂行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・与えられた課題を忠実に遂行しているか</a:t>
                      </a:r>
                    </a:p>
                    <a:p>
                      <a:r>
                        <a:rPr kumimoji="1" lang="ja-JP" altLang="en-US" dirty="0"/>
                        <a:t>・テーマに関連した内容で構成しているか</a:t>
                      </a:r>
                    </a:p>
                    <a:p>
                      <a:r>
                        <a:rPr kumimoji="1" lang="ja-JP" altLang="en-US" dirty="0"/>
                        <a:t>・与えられた内容を豊かかつ多様に表現しているか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  <a:tr h="100379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文章の展開構造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・文章の構成が明確かつ論理的か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・文章の内容に基づいて段落構成がうまく行われているか</a:t>
                      </a:r>
                    </a:p>
                    <a:p>
                      <a:r>
                        <a:rPr kumimoji="1" lang="ja-JP" altLang="en-US" dirty="0"/>
                        <a:t>・論理展開に役立つ談話標識を適切に使用し、組織的につなげているか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767828"/>
                  </a:ext>
                </a:extLst>
              </a:tr>
              <a:tr h="745781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言語使用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・文法と語彙を多様かつ豊富に使用し、適切な語彙と文法を使用しているか</a:t>
                      </a:r>
                    </a:p>
                    <a:p>
                      <a:r>
                        <a:rPr kumimoji="1" lang="ja-JP" altLang="en-US" dirty="0"/>
                        <a:t>・文法・語彙・つづりなどの使用が正確か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・文章の目的と機能に応じて適切な形式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で文</a:t>
                      </a:r>
                      <a:r>
                        <a:rPr kumimoji="1" lang="ja-JP" altLang="en-US" dirty="0"/>
                        <a:t>章を書いているか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21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71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4BFE0-2860-CD8A-D490-9A13E7059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CD5D39AE-F1FA-E939-C3C7-485FC91BE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5.</a:t>
            </a:r>
            <a:r>
              <a:rPr lang="ja-JP" altLang="en-US" dirty="0"/>
              <a:t>原稿用紙の使い方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08FEAA-E47E-AF10-25A2-69DD2989B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1789897"/>
            <a:ext cx="8304312" cy="4421121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意外と知らない方が多いので、必ずレクチャーするようにしてください。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①段落の先頭は</a:t>
            </a:r>
            <a:r>
              <a:rPr lang="en-US" altLang="ja-JP" dirty="0"/>
              <a:t>1</a:t>
            </a:r>
            <a:r>
              <a:rPr lang="ja-JP" altLang="en-US" dirty="0"/>
              <a:t>マス空ける</a:t>
            </a:r>
          </a:p>
          <a:p>
            <a:r>
              <a:rPr lang="ja-JP" altLang="en-US" dirty="0"/>
              <a:t>②</a:t>
            </a:r>
            <a:r>
              <a:rPr lang="ko-KR" altLang="en-US" dirty="0"/>
              <a:t>띄어쓰</a:t>
            </a:r>
            <a:r>
              <a:rPr lang="ja-JP" altLang="en-US" dirty="0"/>
              <a:t>기（分かち書き）に該当する部分は</a:t>
            </a:r>
            <a:r>
              <a:rPr lang="en-US" altLang="ja-JP" dirty="0"/>
              <a:t>1</a:t>
            </a:r>
            <a:r>
              <a:rPr lang="ja-JP" altLang="en-US" dirty="0"/>
              <a:t>マス空けるが、行の先頭に来る場合はマスを空けずに詰めて書く</a:t>
            </a:r>
          </a:p>
          <a:p>
            <a:r>
              <a:rPr lang="ja-JP" altLang="en-US" dirty="0"/>
              <a:t>③「</a:t>
            </a:r>
            <a:r>
              <a:rPr lang="en-US" altLang="ja-JP" dirty="0"/>
              <a:t>,</a:t>
            </a:r>
            <a:r>
              <a:rPr lang="ja-JP" altLang="en-US" dirty="0"/>
              <a:t>」「</a:t>
            </a:r>
            <a:r>
              <a:rPr lang="en-US" altLang="ja-JP" dirty="0"/>
              <a:t>.</a:t>
            </a:r>
            <a:r>
              <a:rPr lang="ja-JP" altLang="en-US" dirty="0"/>
              <a:t>」「</a:t>
            </a:r>
            <a:r>
              <a:rPr lang="en-US" altLang="ja-JP" dirty="0"/>
              <a:t>?</a:t>
            </a:r>
            <a:r>
              <a:rPr lang="ja-JP" altLang="en-US" dirty="0"/>
              <a:t>」「</a:t>
            </a:r>
            <a:r>
              <a:rPr lang="en-US" altLang="ja-JP" dirty="0"/>
              <a:t>!</a:t>
            </a:r>
            <a:r>
              <a:rPr lang="ja-JP" altLang="en-US" dirty="0"/>
              <a:t>」「</a:t>
            </a:r>
            <a:r>
              <a:rPr lang="en-US" altLang="ja-JP" dirty="0"/>
              <a:t>”</a:t>
            </a:r>
            <a:r>
              <a:rPr lang="ja-JP" altLang="en-US" dirty="0"/>
              <a:t>」「</a:t>
            </a:r>
            <a:r>
              <a:rPr lang="en-US" altLang="ja-JP" dirty="0"/>
              <a:t>’</a:t>
            </a:r>
            <a:r>
              <a:rPr lang="ja-JP" altLang="en-US" dirty="0"/>
              <a:t>」は</a:t>
            </a:r>
            <a:r>
              <a:rPr lang="en-US" altLang="ja-JP" dirty="0"/>
              <a:t>1</a:t>
            </a:r>
            <a:r>
              <a:rPr lang="ja-JP" altLang="en-US" dirty="0"/>
              <a:t>マスに入れるが、行の先頭に来る場合は先頭のマスには入れず、その前の行の最後の文字につける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ただし、終止符（</a:t>
            </a:r>
            <a:r>
              <a:rPr lang="en-US" altLang="ja-JP" dirty="0"/>
              <a:t>.</a:t>
            </a:r>
            <a:r>
              <a:rPr lang="ja-JP" altLang="en-US" dirty="0"/>
              <a:t>）、コンマ（</a:t>
            </a:r>
            <a:r>
              <a:rPr lang="en-US" altLang="ja-JP" dirty="0"/>
              <a:t>,</a:t>
            </a:r>
            <a:r>
              <a:rPr lang="ja-JP" altLang="en-US" dirty="0"/>
              <a:t>）、コロン（</a:t>
            </a:r>
            <a:r>
              <a:rPr lang="en-US" altLang="ja-JP" dirty="0"/>
              <a:t>:</a:t>
            </a:r>
            <a:r>
              <a:rPr lang="ja-JP" altLang="en-US" dirty="0"/>
              <a:t>）の後ろは</a:t>
            </a:r>
            <a:r>
              <a:rPr lang="en-US" altLang="ja-JP" dirty="0"/>
              <a:t>1</a:t>
            </a:r>
            <a:r>
              <a:rPr lang="ja-JP" altLang="en-US" dirty="0"/>
              <a:t>マス空けなくて良い。</a:t>
            </a:r>
            <a:endParaRPr lang="en-US" altLang="ja-JP" dirty="0"/>
          </a:p>
          <a:p>
            <a:r>
              <a:rPr lang="ja-JP" altLang="en-US" dirty="0"/>
              <a:t>④文字が最後のマスを占め、記号を書くマスがない場合、記号を最後のマスの文字と一緒に入れて書く。</a:t>
            </a:r>
            <a:endParaRPr lang="en-US" altLang="ja-JP" dirty="0"/>
          </a:p>
          <a:p>
            <a:r>
              <a:rPr lang="ja-JP" altLang="en-US" dirty="0"/>
              <a:t>⑤アラビア数字は</a:t>
            </a:r>
            <a:r>
              <a:rPr lang="en-US" altLang="ja-JP" dirty="0"/>
              <a:t>1</a:t>
            </a:r>
            <a:r>
              <a:rPr lang="ja-JP" altLang="en-US" dirty="0"/>
              <a:t>マスに</a:t>
            </a:r>
            <a:r>
              <a:rPr lang="en-US" altLang="ja-JP" dirty="0"/>
              <a:t>2</a:t>
            </a:r>
            <a:r>
              <a:rPr lang="ja-JP" altLang="en-US" dirty="0"/>
              <a:t>文字書く。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E4E538A0-79B2-8FC7-4DD7-798DA10C2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C462DA-C1F3-0951-2B7F-A457DEE2B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654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B89EF-B9E1-6B02-8D31-83EF51C86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A8ADD6E-5703-5481-B344-C0A5F37F9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5.</a:t>
            </a:r>
            <a:r>
              <a:rPr lang="ja-JP" altLang="en-US" dirty="0"/>
              <a:t>原稿用紙の使い方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B3EC1F-C773-CCFB-5B6B-293D7BDFF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155022"/>
            <a:ext cx="8304312" cy="3278207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公式が発表している作文の修正方法は、</a:t>
            </a:r>
          </a:p>
          <a:p>
            <a:r>
              <a:rPr lang="ja-JP" altLang="en-US" dirty="0"/>
              <a:t>・修正テープで消して書き直す</a:t>
            </a:r>
            <a:br>
              <a:rPr lang="ja-JP" altLang="en-US" dirty="0"/>
            </a:br>
            <a:r>
              <a:rPr lang="ja-JP" altLang="en-US" dirty="0"/>
              <a:t>・二重線を引いてその上側に書き直す</a:t>
            </a:r>
          </a:p>
          <a:p>
            <a:r>
              <a:rPr lang="ja-JP" altLang="en-US" dirty="0"/>
              <a:t>の２つです。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3A15B3A-7F1F-4CBE-A1EB-C01C01917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8C0B5B-1DCC-4298-B952-6A4849D33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088368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TM04033925[[fn=しずく]]</Template>
  <TotalTime>336</TotalTime>
  <Words>670</Words>
  <Application>Microsoft Office PowerPoint</Application>
  <PresentationFormat>ワイド画面</PresentationFormat>
  <Paragraphs>88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Meiryo UI</vt:lpstr>
      <vt:lpstr>Arial</vt:lpstr>
      <vt:lpstr>ユーザー設定</vt:lpstr>
      <vt:lpstr>TOPIK作文対策概要</vt:lpstr>
      <vt:lpstr>目次</vt:lpstr>
      <vt:lpstr>1.概要</vt:lpstr>
      <vt:lpstr>3.配点構成</vt:lpstr>
      <vt:lpstr>4.評価内容</vt:lpstr>
      <vt:lpstr>5.原稿用紙の使い方</vt:lpstr>
      <vt:lpstr>5.原稿用紙の使い方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佐々木</dc:creator>
  <cp:lastModifiedBy>貴子 佐々木</cp:lastModifiedBy>
  <cp:revision>47</cp:revision>
  <dcterms:created xsi:type="dcterms:W3CDTF">2026-03-09T06:32:21Z</dcterms:created>
  <dcterms:modified xsi:type="dcterms:W3CDTF">2026-03-15T23:35:46Z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