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91" r:id="rId6"/>
    <p:sldId id="290" r:id="rId7"/>
    <p:sldId id="300" r:id="rId8"/>
    <p:sldId id="302" r:id="rId9"/>
    <p:sldId id="303" r:id="rId10"/>
    <p:sldId id="301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646" autoAdjust="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28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/>
            </a:lvl1pPr>
          </a:lstStyle>
          <a:p>
            <a:pPr rtl="0"/>
            <a:fld id="{2912E217-2403-4DA5-84C1-2E48A381214C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2026/3/11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/>
            </a:lvl1pPr>
          </a:lstStyle>
          <a:p>
            <a:pPr rtl="0"/>
            <a:fld id="{EAFF3A6F-DEFA-45E0-9496-BEE7C2C6F3D0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2026/3/11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2E8C4-C864-8337-B2DF-E38122D29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0736F2-5455-FD10-CEB2-A87D0671B2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678239-FB71-D259-2B4D-A1D1D51B5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A44B9E-EE5C-1475-2AB5-432B53548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7376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49BAB-458B-81DC-EBE3-FED3D3279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1FC708-CEEB-1083-1F82-BC82147624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0908520-12C5-AC4D-9457-761478ABD2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E4CC0B-D699-9857-D38A-3295375E8A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1204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19DA5-E20D-D8EC-A74A-231194E0B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ADEB80B-2EAF-529F-38A0-C11B01003A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BAB9073-4658-CDAF-5DC7-A249C327C6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F3C867-A658-9F72-9930-194FD9174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0510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DA962F-8C2E-D3DA-38EA-834F5C4B3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21CC18-BC5A-4A49-2988-D151CE8A65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EEFB9C-28E5-D03E-C012-5BF6C2A388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6427E7-A44C-DC83-46C3-8F1CD78A7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2829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E067C-184D-D8EA-A335-972D4D2B7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10BC05-4ECF-61B2-FA7B-D3C1279573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8D1DCA-2394-A936-CA21-69177AB8B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7868C18-2D3A-88C4-031E-0AD4648405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8420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BDDDB-D619-9832-EAD1-727FA5BA7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EAE67F-0719-2744-C567-4D0B753731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7D6B44-EC37-20EC-429A-4EF4689E67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9EDD5A-7E14-0597-5E2E-8E16A2A727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9054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102B4-E542-9F06-811E-AACB2BA5E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CB1882-FEA7-DFF0-0B89-18EFC7385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CA4469-8A91-2D57-44CE-FC4D6C3B0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36D013-D2FD-4DC6-85A5-4D909235AC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7829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56BC6-8A23-1EF8-10BC-0049B656B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0610A2-A31A-A6E6-1A51-94689425A9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DD43864-7CDD-9F6C-F21B-A2E2AF5FCE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742BDB-B258-8107-31FD-CAF14653A7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9570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757C5-A592-2CD3-3B67-ADE81D41E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A9B760-D408-43EA-68E6-09F6BEA74D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E67D7D-5939-D902-73E8-8043E088C2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8A3EE0-4504-5232-6160-4F20AD55F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7008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E7C36-62B9-61B7-4607-6B20D535D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AF0B69-B6E3-F79F-3982-76941A3A14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27946C-7699-CAD1-42C6-E393288215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F10CF4-9764-3686-8B1B-5403FF36BC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5525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E9A8F-78DB-928D-8D01-0F9EDC798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C926B97-D370-B945-6E1A-FFF14D862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678154-4EE0-FD74-ECE5-9654FE8B8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DA5782-F82C-1FB6-4E29-09DCDFB91D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5392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B619C-E11F-AB81-97F6-C2B70A96A1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1BC2F0B-2E4D-C880-51E5-AA55648C1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05015A9-60AB-01E9-F8A4-3A83BE427F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EBFA83-53F4-87C0-66EF-E6A8470546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222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22073" y="6356350"/>
            <a:ext cx="494740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23719" y="6356350"/>
            <a:ext cx="527949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 dirty="0"/>
              <a:t>Copyright © 2025 </a:t>
            </a:r>
            <a:r>
              <a:rPr lang="ja-JP" altLang="en-US" dirty="0"/>
              <a:t>ハングルネット </a:t>
            </a:r>
            <a:r>
              <a:rPr lang="en-US" altLang="ja-JP" dirty="0"/>
              <a:t>Co., Ltd. All Rights Reserved.</a:t>
            </a:r>
            <a:endParaRPr lang="en-US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396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ref.or.jp/topik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hangulnet.com/topik/" TargetMode="External"/><Relationship Id="rId5" Type="http://schemas.openxmlformats.org/officeDocument/2006/relationships/hyperlink" Target="https://hangulnet.com/topikinfo/" TargetMode="External"/><Relationship Id="rId4" Type="http://schemas.openxmlformats.org/officeDocument/2006/relationships/hyperlink" Target="https://www.topik.go.kr/TWMAIN/TWMAIN0010.d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8200794" cy="3830130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TOPIK</a:t>
            </a:r>
            <a:r>
              <a:rPr lang="ja-JP" altLang="en-US" dirty="0"/>
              <a:t>対策授業方針</a:t>
            </a:r>
            <a:endParaRPr lang="ja-JP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68EA6B0-0366-CF6F-32FC-C3159DB91F42}"/>
              </a:ext>
            </a:extLst>
          </p:cNvPr>
          <p:cNvSpPr txBox="1"/>
          <p:nvPr/>
        </p:nvSpPr>
        <p:spPr>
          <a:xfrm>
            <a:off x="5267890" y="5279366"/>
            <a:ext cx="5348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3200" dirty="0"/>
              <a:t>ハングルネット株式会社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5953E-D920-C7A8-9EA0-CD29F5CE0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5CDFB3-CB4F-E0F5-597F-C451D8632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4"/>
            <a:ext cx="9601199" cy="3332832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en-US" altLang="ja-JP" sz="2800" dirty="0"/>
              <a:t>【</a:t>
            </a:r>
            <a:r>
              <a:rPr lang="ja-JP" altLang="en-US" sz="2800" dirty="0"/>
              <a:t>序章：試験攻略の全体像</a:t>
            </a:r>
            <a:r>
              <a:rPr lang="en-US" altLang="ja-JP" sz="2800" dirty="0"/>
              <a:t>】</a:t>
            </a:r>
          </a:p>
          <a:p>
            <a:br>
              <a:rPr lang="ja-JP" altLang="en-US" dirty="0"/>
            </a:br>
            <a:r>
              <a:rPr lang="ja-JP" altLang="en-US" dirty="0"/>
              <a:t>・配点構造の理解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・時間配分の設計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・得点を取りやすい問題／落とせない問題の整理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b="1" dirty="0">
                <a:solidFill>
                  <a:srgbClr val="FF0000"/>
                </a:solidFill>
              </a:rPr>
              <a:t>まずは“戦い方”を明確にします。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3CEA9908-230F-99DC-D265-BBE3E298F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/>
              <a:t>合格までのロードマップ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4125717-8448-9F94-A378-3456AE6D7A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9E1EB4-BF35-6B62-D1A8-C9856E35B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7522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91C6F-7E5A-0677-280F-B899CEF10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B553DF-C0AB-27AD-F91C-9682E9F68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1621766"/>
            <a:ext cx="9601199" cy="4899804"/>
          </a:xfrm>
        </p:spPr>
        <p:txBody>
          <a:bodyPr rtlCol="0">
            <a:normAutofit fontScale="85000" lnSpcReduction="20000"/>
          </a:bodyPr>
          <a:lstStyle>
            <a:defPPr>
              <a:defRPr lang="ja-JP"/>
            </a:defPPr>
          </a:lstStyle>
          <a:p>
            <a:r>
              <a:rPr lang="en-US" altLang="ja-JP" sz="2800" dirty="0"/>
              <a:t>【STEP1】</a:t>
            </a:r>
            <a:r>
              <a:rPr lang="ja-JP" altLang="en-US" sz="2800" dirty="0"/>
              <a:t>基礎再構築（文法・語彙の徹底強化）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b="1" dirty="0">
                <a:solidFill>
                  <a:srgbClr val="FF0000"/>
                </a:solidFill>
              </a:rPr>
              <a:t>合格への土台は、文法と語彙です。</a:t>
            </a:r>
          </a:p>
          <a:p>
            <a:br>
              <a:rPr lang="ja-JP" altLang="en-US" dirty="0"/>
            </a:br>
            <a:r>
              <a:rPr lang="ja-JP" altLang="en-US" dirty="0"/>
              <a:t>ここが曖昧なままでは、聞き取り・読解・作文すべてが伸び悩みます。</a:t>
            </a:r>
          </a:p>
          <a:p>
            <a:br>
              <a:rPr lang="ja-JP" altLang="en-US" dirty="0"/>
            </a:br>
            <a:br>
              <a:rPr lang="ja-JP" altLang="en-US" dirty="0"/>
            </a:br>
            <a:r>
              <a:rPr lang="ja-JP" altLang="en-US" dirty="0"/>
              <a:t>・頻出語彙・文法の体系整理</a:t>
            </a:r>
          </a:p>
          <a:p>
            <a:endParaRPr lang="en-US" altLang="ja-JP" dirty="0"/>
          </a:p>
          <a:p>
            <a:r>
              <a:rPr lang="ja-JP" altLang="en-US" dirty="0"/>
              <a:t>・最重要単語・文法の提示　</a:t>
            </a:r>
            <a:r>
              <a:rPr lang="en-US" altLang="ja-JP" dirty="0"/>
              <a:t>(</a:t>
            </a:r>
            <a:r>
              <a:rPr lang="ja-JP" altLang="en-US" dirty="0"/>
              <a:t>必ず覚える部分とそうでない部分を明確にする</a:t>
            </a:r>
            <a:r>
              <a:rPr lang="en-US" altLang="ja-JP" dirty="0"/>
              <a:t>)</a:t>
            </a:r>
            <a:endParaRPr lang="ja-JP" altLang="en-US" dirty="0"/>
          </a:p>
          <a:p>
            <a:endParaRPr lang="en-US" altLang="ja-JP" dirty="0"/>
          </a:p>
          <a:p>
            <a:r>
              <a:rPr lang="ja-JP" altLang="en-US" dirty="0"/>
              <a:t>・出題範囲の提示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・出題パターン別の選択肢分析</a:t>
            </a:r>
            <a:endParaRPr lang="en-US" altLang="ja-JP" dirty="0"/>
          </a:p>
          <a:p>
            <a:r>
              <a:rPr lang="ja-JP" altLang="en-US" dirty="0"/>
              <a:t>（このキーワードが出てきたら答えはこれ、のようなパターンの提示）</a:t>
            </a:r>
            <a:endParaRPr lang="en-US" altLang="ja-JP" dirty="0"/>
          </a:p>
          <a:p>
            <a:br>
              <a:rPr lang="ja-JP" altLang="en-US" dirty="0"/>
            </a:br>
            <a:br>
              <a:rPr lang="ja-JP" altLang="en-US" dirty="0"/>
            </a:br>
            <a:r>
              <a:rPr lang="en-US" altLang="ja-JP" dirty="0">
                <a:solidFill>
                  <a:schemeClr val="accent1"/>
                </a:solidFill>
              </a:rPr>
              <a:t>※</a:t>
            </a:r>
            <a:r>
              <a:rPr lang="ja-JP" altLang="en-US" dirty="0">
                <a:solidFill>
                  <a:schemeClr val="accent1"/>
                </a:solidFill>
              </a:rPr>
              <a:t>自習では、語彙暗記と文法の反復定着を進めていただきます。</a:t>
            </a:r>
            <a:br>
              <a:rPr lang="ja-JP" altLang="en-US" dirty="0"/>
            </a:b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42D85929-08AF-25F5-DA99-025121E4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63900"/>
            <a:ext cx="9601200" cy="1453467"/>
          </a:xfrm>
        </p:spPr>
        <p:txBody>
          <a:bodyPr/>
          <a:lstStyle/>
          <a:p>
            <a:r>
              <a:rPr lang="ja-JP" altLang="en-US" sz="3200" dirty="0"/>
              <a:t>合格までのロードマップ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6DEF1F2E-E67E-EC67-8469-570C4520F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0666115-967B-A4CA-48A4-D58C72A12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36946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44D89-ACF4-0010-6653-A4CA723EC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FB71B0-259E-6DFC-FCB3-1998B4584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4"/>
            <a:ext cx="9601199" cy="3721208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en-US" altLang="ja-JP" sz="2800" dirty="0"/>
              <a:t>【STEP2】</a:t>
            </a:r>
            <a:r>
              <a:rPr lang="ja-JP" altLang="en-US" sz="2800" dirty="0"/>
              <a:t>読解・聞き取りの得点安定化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b="1" dirty="0">
                <a:solidFill>
                  <a:srgbClr val="FF0000"/>
                </a:solidFill>
              </a:rPr>
              <a:t>出題パターンを徹底攻略します。</a:t>
            </a:r>
          </a:p>
          <a:p>
            <a:br>
              <a:rPr lang="ja-JP" altLang="en-US" dirty="0"/>
            </a:br>
            <a:r>
              <a:rPr lang="ja-JP" altLang="en-US" dirty="0"/>
              <a:t>・過去問／模擬試験を使用した実戦演習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・長文の処理速度向上</a:t>
            </a:r>
            <a:endParaRPr lang="en-US" altLang="ja-JP" dirty="0"/>
          </a:p>
          <a:p>
            <a:br>
              <a:rPr lang="ja-JP" altLang="en-US" dirty="0"/>
            </a:br>
            <a:r>
              <a:rPr lang="ja-JP" altLang="en-US" dirty="0"/>
              <a:t>・出題パターンの提示</a:t>
            </a:r>
            <a:br>
              <a:rPr lang="ja-JP" altLang="en-US" dirty="0"/>
            </a:br>
            <a:br>
              <a:rPr lang="ja-JP" altLang="en-US" dirty="0"/>
            </a:br>
            <a:r>
              <a:rPr lang="en-US" altLang="ja-JP" dirty="0">
                <a:solidFill>
                  <a:schemeClr val="accent1"/>
                </a:solidFill>
              </a:rPr>
              <a:t>※</a:t>
            </a:r>
            <a:r>
              <a:rPr lang="ja-JP" altLang="en-US" dirty="0">
                <a:solidFill>
                  <a:schemeClr val="accent1"/>
                </a:solidFill>
              </a:rPr>
              <a:t>自習では、教科書やニュース記事の精読・精聴を習慣化していきます。</a:t>
            </a: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FFDA4F4A-C0FD-06BC-5145-E52660680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/>
              <a:t>合格までのロードマップ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A3E30B77-FCC4-24BF-B3F7-090ACF09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B8B5C2C-A213-801E-E87C-3C8B5B6D5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532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2D618-9936-82AF-96B0-CA3F50033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E73A72-2CC4-5A96-23C0-9744A1536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1362974"/>
            <a:ext cx="9601199" cy="5003320"/>
          </a:xfrm>
        </p:spPr>
        <p:txBody>
          <a:bodyPr rtlCol="0">
            <a:normAutofit fontScale="92500" lnSpcReduction="20000"/>
          </a:bodyPr>
          <a:lstStyle>
            <a:defPPr>
              <a:defRPr lang="ja-JP"/>
            </a:defPPr>
          </a:lstStyle>
          <a:p>
            <a:r>
              <a:rPr lang="en-US" altLang="ja-JP" sz="2800" dirty="0"/>
              <a:t>STEP3】</a:t>
            </a:r>
            <a:r>
              <a:rPr lang="ja-JP" altLang="en-US" sz="2800" dirty="0"/>
              <a:t>作文対策（得点の底上げ）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b="1" dirty="0">
                <a:solidFill>
                  <a:srgbClr val="FF0000"/>
                </a:solidFill>
              </a:rPr>
              <a:t>作文で確実に得点できる状態を作ります。</a:t>
            </a:r>
            <a:endParaRPr lang="en-US" altLang="ja-JP" b="1" dirty="0">
              <a:solidFill>
                <a:srgbClr val="FF0000"/>
              </a:solidFill>
            </a:endParaRPr>
          </a:p>
          <a:p>
            <a:br>
              <a:rPr lang="ja-JP" altLang="en-US" dirty="0"/>
            </a:br>
            <a:r>
              <a:rPr lang="ja-JP" altLang="en-US" dirty="0"/>
              <a:t>聞き取り・読解だけで安定して合格点を超えるのは簡単ではありません。</a:t>
            </a:r>
            <a:br>
              <a:rPr lang="ja-JP" altLang="en-US" dirty="0"/>
            </a:br>
            <a:br>
              <a:rPr lang="ja-JP" altLang="en-US" dirty="0"/>
            </a:br>
            <a:r>
              <a:rPr lang="ja-JP" altLang="en-US" dirty="0"/>
              <a:t>そのため、作文で確実に得点できる状態を作ります。</a:t>
            </a:r>
            <a:endParaRPr lang="en-US" altLang="ja-JP" dirty="0"/>
          </a:p>
          <a:p>
            <a:br>
              <a:rPr lang="ja-JP" altLang="en-US" dirty="0"/>
            </a:br>
            <a:br>
              <a:rPr lang="ja-JP" altLang="en-US" dirty="0"/>
            </a:br>
            <a:r>
              <a:rPr lang="ja-JP" altLang="en-US" dirty="0"/>
              <a:t>・目標級で求められる作文レベルの明確化</a:t>
            </a:r>
          </a:p>
          <a:p>
            <a:br>
              <a:rPr lang="ja-JP" altLang="en-US" dirty="0"/>
            </a:br>
            <a:r>
              <a:rPr lang="ja-JP" altLang="en-US" dirty="0"/>
              <a:t>・時間配分と型</a:t>
            </a:r>
            <a:r>
              <a:rPr lang="en-US" altLang="ja-JP" dirty="0"/>
              <a:t>(</a:t>
            </a:r>
            <a:r>
              <a:rPr lang="ja-JP" altLang="en-US" dirty="0"/>
              <a:t>テンプレート</a:t>
            </a:r>
            <a:r>
              <a:rPr lang="en-US" altLang="ja-JP" dirty="0"/>
              <a:t>)</a:t>
            </a:r>
            <a:r>
              <a:rPr lang="ja-JP" altLang="en-US" dirty="0"/>
              <a:t>の習得</a:t>
            </a:r>
          </a:p>
          <a:p>
            <a:br>
              <a:rPr lang="ja-JP" altLang="en-US" dirty="0"/>
            </a:br>
            <a:r>
              <a:rPr lang="ja-JP" altLang="en-US" dirty="0"/>
              <a:t>・頻出テーマ（環境・教育・文化・技術など）演習</a:t>
            </a:r>
          </a:p>
          <a:p>
            <a:br>
              <a:rPr lang="ja-JP" altLang="en-US" dirty="0"/>
            </a:br>
            <a:r>
              <a:rPr lang="ja-JP" altLang="en-US" dirty="0"/>
              <a:t>・添削＋改善ポイントの具体化</a:t>
            </a:r>
            <a:endParaRPr lang="en-US" altLang="ja-JP" dirty="0"/>
          </a:p>
          <a:p>
            <a:br>
              <a:rPr lang="ja-JP" altLang="en-US" dirty="0"/>
            </a:br>
            <a:br>
              <a:rPr lang="ja-JP" altLang="en-US" dirty="0"/>
            </a:br>
            <a:r>
              <a:rPr lang="en-US" altLang="ja-JP" dirty="0">
                <a:solidFill>
                  <a:schemeClr val="accent1"/>
                </a:solidFill>
              </a:rPr>
              <a:t>※</a:t>
            </a:r>
            <a:r>
              <a:rPr lang="ja-JP" altLang="en-US" dirty="0">
                <a:solidFill>
                  <a:schemeClr val="accent1"/>
                </a:solidFill>
              </a:rPr>
              <a:t>自習では短い作文を繰り返し、「書くことに慣れる」訓練を行います。</a:t>
            </a:r>
            <a:br>
              <a:rPr lang="ja-JP" altLang="en-US" dirty="0"/>
            </a:br>
            <a:endParaRPr lang="en-US" altLang="ja-JP" b="1" dirty="0">
              <a:solidFill>
                <a:srgbClr val="FF0000"/>
              </a:solidFill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135E13EC-29F2-030C-58E3-FEC0F9CE9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224289"/>
            <a:ext cx="9601200" cy="1013518"/>
          </a:xfrm>
        </p:spPr>
        <p:txBody>
          <a:bodyPr/>
          <a:lstStyle/>
          <a:p>
            <a:r>
              <a:rPr lang="ja-JP" altLang="en-US" sz="3200" dirty="0"/>
              <a:t>合格までのロードマップ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2FDFA218-E186-F7CB-037D-1B50FD86C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E3A95C-197B-664F-D2FA-15AFCB2A0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8734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F4D13-3023-454D-8310-F349DB229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9BFC3636-1DA7-842A-6245-3E4C7374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7.</a:t>
            </a:r>
            <a:r>
              <a:rPr lang="ja-JP" altLang="en-US" dirty="0"/>
              <a:t>学習の進め方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37D90F-8196-C905-0967-49320A34E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8959918" cy="3332832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①学習開始前の実力テスト</a:t>
            </a:r>
            <a:r>
              <a:rPr lang="en-US" altLang="ja-JP" dirty="0"/>
              <a:t>(</a:t>
            </a:r>
            <a:r>
              <a:rPr lang="ja-JP" altLang="en-US" dirty="0"/>
              <a:t>事務局で進めます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②試験概要説明</a:t>
            </a:r>
          </a:p>
          <a:p>
            <a:r>
              <a:rPr lang="ja-JP" altLang="en-US" dirty="0"/>
              <a:t>③合格までのロードマップ提示</a:t>
            </a:r>
          </a:p>
          <a:p>
            <a:r>
              <a:rPr lang="ja-JP" altLang="en-US" dirty="0"/>
              <a:t>④自習用の単語集と文法集を渡す</a:t>
            </a:r>
            <a:r>
              <a:rPr lang="en-US" altLang="ja-JP" dirty="0"/>
              <a:t>(※</a:t>
            </a:r>
            <a:r>
              <a:rPr lang="ja-JP" altLang="en-US" dirty="0"/>
              <a:t>事務局で準備中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ja-JP" altLang="en-US" dirty="0"/>
              <a:t>⑤レッスン実施（実力テストの結果から、弱点と思われる部分を重点的に）</a:t>
            </a:r>
          </a:p>
          <a:p>
            <a:r>
              <a:rPr lang="ja-JP" altLang="en-US" dirty="0"/>
              <a:t>⑥学習修了後の実力テスト（事務局で進めます）</a:t>
            </a:r>
          </a:p>
          <a:p>
            <a:r>
              <a:rPr lang="ja-JP" altLang="en-US" dirty="0"/>
              <a:t>⑦実力テストの結果から、最終アドバイスを行う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18C07B06-B343-359C-98BF-DBAB4CC0CD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41E32E-00F4-AE1C-3A75-FE435768A1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8650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B9BE6-EAA8-3624-B7A7-B0F3769F2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A154CC49-864B-7FA1-BAEC-769EF7777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8.</a:t>
            </a:r>
            <a:r>
              <a:rPr lang="ja-JP" altLang="en-US" dirty="0"/>
              <a:t>資料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23CD7D-B91E-DD75-08C2-86D63EC3B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8959918" cy="4332366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・公式サイト</a:t>
            </a:r>
            <a:r>
              <a:rPr lang="en-US" altLang="ja-JP" dirty="0"/>
              <a:t>(</a:t>
            </a:r>
            <a:r>
              <a:rPr lang="ja-JP" altLang="en-US" dirty="0"/>
              <a:t>日本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en-US" altLang="ja-JP" dirty="0">
                <a:hlinkClick r:id="rId3"/>
              </a:rPr>
              <a:t>https://www.kref.or.jp/topik/</a:t>
            </a:r>
            <a:endParaRPr lang="ja-JP" altLang="en-US" dirty="0"/>
          </a:p>
          <a:p>
            <a:r>
              <a:rPr lang="ja-JP" altLang="en-US" dirty="0"/>
              <a:t>・公式サイト</a:t>
            </a:r>
            <a:r>
              <a:rPr lang="en-US" altLang="ja-JP" dirty="0"/>
              <a:t>(</a:t>
            </a:r>
            <a:r>
              <a:rPr lang="ja-JP" altLang="en-US" dirty="0"/>
              <a:t>韓国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en-US" altLang="ja-JP" dirty="0">
                <a:hlinkClick r:id="rId4"/>
              </a:rPr>
              <a:t>https://www.topik.go.kr/TWMAIN/TWMAIN0010.do</a:t>
            </a:r>
            <a:endParaRPr lang="en-US" altLang="ja-JP" dirty="0"/>
          </a:p>
          <a:p>
            <a:r>
              <a:rPr lang="ja-JP" altLang="en-US" dirty="0"/>
              <a:t>・過去問利用方法</a:t>
            </a:r>
          </a:p>
          <a:p>
            <a:r>
              <a:rPr lang="en-US" altLang="ja-JP" dirty="0">
                <a:hlinkClick r:id="rId5"/>
              </a:rPr>
              <a:t>https://hangulnet.com/topikinfo/</a:t>
            </a:r>
            <a:endParaRPr lang="ja-JP" altLang="en-US" dirty="0"/>
          </a:p>
          <a:p>
            <a:r>
              <a:rPr lang="ja-JP" altLang="en-US" dirty="0"/>
              <a:t>・</a:t>
            </a:r>
            <a:r>
              <a:rPr lang="en-US" altLang="ja-JP" dirty="0"/>
              <a:t>TOPIK</a:t>
            </a:r>
            <a:r>
              <a:rPr lang="ja-JP" altLang="en-US" dirty="0"/>
              <a:t>対策レッスン</a:t>
            </a:r>
            <a:r>
              <a:rPr lang="en-US" altLang="ja-JP" dirty="0"/>
              <a:t>(</a:t>
            </a:r>
            <a:r>
              <a:rPr lang="ja-JP" altLang="en-US" dirty="0"/>
              <a:t>生徒用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en-US" altLang="ja-JP" dirty="0">
                <a:hlinkClick r:id="rId6"/>
              </a:rPr>
              <a:t>https://hangulnet.com/topik/</a:t>
            </a:r>
            <a:endParaRPr lang="ja-JP" altLang="en-US" dirty="0"/>
          </a:p>
          <a:p>
            <a:r>
              <a:rPr lang="ja-JP" altLang="en-US" dirty="0"/>
              <a:t>・</a:t>
            </a:r>
            <a:r>
              <a:rPr lang="en-US" altLang="ja-JP" dirty="0" err="1"/>
              <a:t>TOPIKⅠ</a:t>
            </a:r>
            <a:r>
              <a:rPr lang="ja-JP" altLang="en-US" dirty="0"/>
              <a:t>必須単語集</a:t>
            </a:r>
            <a:r>
              <a:rPr lang="en-US" altLang="ja-JP" dirty="0"/>
              <a:t>(※</a:t>
            </a:r>
            <a:r>
              <a:rPr lang="ja-JP" altLang="en-US" dirty="0"/>
              <a:t>準備中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ja-JP" altLang="en-US" dirty="0"/>
              <a:t>・</a:t>
            </a:r>
            <a:r>
              <a:rPr lang="en-US" altLang="ja-JP" dirty="0" err="1"/>
              <a:t>TOPIKⅠ</a:t>
            </a:r>
            <a:r>
              <a:rPr lang="ja-JP" altLang="en-US" dirty="0"/>
              <a:t>必須文法集</a:t>
            </a:r>
            <a:r>
              <a:rPr lang="en-US" altLang="ja-JP" dirty="0"/>
              <a:t>(※</a:t>
            </a:r>
            <a:r>
              <a:rPr lang="ja-JP" altLang="en-US" dirty="0"/>
              <a:t>準備中</a:t>
            </a:r>
            <a:r>
              <a:rPr lang="en-US" altLang="ja-JP" dirty="0"/>
              <a:t>)</a:t>
            </a:r>
            <a:endParaRPr lang="ja-JP" altLang="en-US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6A793506-20CF-594D-CA74-40028B3FD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684A04-1D15-75C5-0956-5DB2B80660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3968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 rtlCol="0"/>
          <a:lstStyle>
            <a:defPPr>
              <a:defRPr lang="ja-JP"/>
            </a:defPPr>
          </a:lstStyle>
          <a:p>
            <a:pPr rtl="0"/>
            <a:r>
              <a:rPr lang="ja-JP" altLang="en-US" dirty="0"/>
              <a:t>目次</a:t>
            </a:r>
            <a:endParaRPr lang="ja-JP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6813" y="2024063"/>
            <a:ext cx="4664075" cy="3332162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pPr rtl="0"/>
            <a:r>
              <a:rPr lang="ja-JP" altLang="en-US" dirty="0"/>
              <a:t>概要</a:t>
            </a:r>
            <a:endParaRPr lang="en-US" altLang="ja-JP" dirty="0"/>
          </a:p>
          <a:p>
            <a:pPr rtl="0"/>
            <a:r>
              <a:rPr lang="ja-JP" altLang="en-US" dirty="0"/>
              <a:t>レベル分け</a:t>
            </a:r>
            <a:endParaRPr lang="en-US" altLang="ja-JP" dirty="0"/>
          </a:p>
          <a:p>
            <a:pPr rtl="0"/>
            <a:r>
              <a:rPr lang="en-US" altLang="ja-JP" dirty="0"/>
              <a:t>TOPIK</a:t>
            </a:r>
            <a:r>
              <a:rPr lang="ja-JP" altLang="en-US" dirty="0"/>
              <a:t>対策レッスンの種類</a:t>
            </a:r>
            <a:endParaRPr lang="en-US" altLang="ja-JP" dirty="0"/>
          </a:p>
          <a:p>
            <a:pPr rtl="0"/>
            <a:r>
              <a:rPr lang="en-US" altLang="ja-JP" dirty="0"/>
              <a:t>TOPIK</a:t>
            </a:r>
            <a:r>
              <a:rPr lang="ja-JP" altLang="en-US" dirty="0"/>
              <a:t>試験の概要</a:t>
            </a:r>
            <a:endParaRPr lang="en-US" altLang="ja-JP" dirty="0"/>
          </a:p>
          <a:p>
            <a:r>
              <a:rPr lang="ja-JP" altLang="en-US" dirty="0"/>
              <a:t>作文について</a:t>
            </a:r>
          </a:p>
          <a:p>
            <a:pPr rtl="0"/>
            <a:r>
              <a:rPr lang="ja-JP" altLang="en-US" dirty="0"/>
              <a:t>ロードマップの提示</a:t>
            </a:r>
            <a:endParaRPr lang="en-US" altLang="ja-JP" dirty="0"/>
          </a:p>
          <a:p>
            <a:pPr rtl="0"/>
            <a:r>
              <a:rPr lang="ja-JP" altLang="en-US" dirty="0"/>
              <a:t>学習の進め方</a:t>
            </a:r>
            <a:endParaRPr lang="en-US" altLang="ja-JP" dirty="0"/>
          </a:p>
          <a:p>
            <a:pPr rtl="0"/>
            <a:r>
              <a:rPr lang="ja-JP" altLang="en-US" dirty="0"/>
              <a:t>資料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35485103-3B3B-9A8C-AD36-4B24F5227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89325" y="6356350"/>
            <a:ext cx="4664075" cy="365125"/>
          </a:xfrm>
        </p:spPr>
        <p:txBody>
          <a:bodyPr/>
          <a:lstStyle/>
          <a:p>
            <a:r>
              <a:rPr lang="en-US" altLang="ja-JP" dirty="0"/>
              <a:t>Copyright © 2025 </a:t>
            </a:r>
            <a:r>
              <a:rPr lang="ja-JP" altLang="en-US" dirty="0"/>
              <a:t>ハングルネット </a:t>
            </a:r>
            <a:r>
              <a:rPr lang="en-US" altLang="ja-JP" dirty="0"/>
              <a:t>Co., Ltd. All Rights Reserved.</a:t>
            </a:r>
            <a:endParaRPr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CA70275-C614-B83B-2C76-E5D16183D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1.</a:t>
            </a:r>
            <a:r>
              <a:rPr lang="ja-JP" altLang="en-US" dirty="0"/>
              <a:t>概要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4"/>
            <a:ext cx="8304312" cy="3332832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en-US" altLang="ja-JP" dirty="0"/>
              <a:t>TOPIK</a:t>
            </a:r>
            <a:r>
              <a:rPr lang="ja-JP" altLang="en-US" dirty="0"/>
              <a:t>対策レッスンは、受講生の韓国語実力を底上げすることはもちろん、</a:t>
            </a:r>
            <a:endParaRPr lang="en-US" altLang="ja-JP" dirty="0"/>
          </a:p>
          <a:p>
            <a:r>
              <a:rPr lang="ja-JP" altLang="en-US" dirty="0"/>
              <a:t>以下のような指導が必要です。</a:t>
            </a:r>
          </a:p>
          <a:p>
            <a:endParaRPr lang="ja-JP" altLang="en-US" dirty="0"/>
          </a:p>
          <a:p>
            <a:r>
              <a:rPr lang="ja-JP" altLang="en-US" dirty="0"/>
              <a:t>・合格までのロードマップの提示</a:t>
            </a:r>
          </a:p>
          <a:p>
            <a:r>
              <a:rPr lang="ja-JP" altLang="en-US" dirty="0"/>
              <a:t>・個人の弱点に特化した対策</a:t>
            </a:r>
          </a:p>
          <a:p>
            <a:r>
              <a:rPr lang="ja-JP" altLang="en-US" dirty="0"/>
              <a:t>・試験の概要説明や受験方法</a:t>
            </a:r>
          </a:p>
          <a:p>
            <a:r>
              <a:rPr lang="ja-JP" altLang="en-US" dirty="0"/>
              <a:t>・効率的に得点する方法</a:t>
            </a:r>
            <a:endParaRPr lang="en-US" altLang="ja-JP" dirty="0"/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CAF54A80-6751-FBAF-DB56-C60C9CD1BA3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 altLang="ja-JP" dirty="0"/>
          </a:p>
          <a:p>
            <a:endParaRPr lang="ja-JP" altLang="en-US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DBC41D07-DFB9-F8EB-CF79-83A1D37BA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959453-8313-B0A4-AB20-7CA49F4E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77C805-28D2-8088-EB66-8447A6C4B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D972C2B4-1D6B-33A5-2E0B-8815E197B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2.</a:t>
            </a:r>
            <a:r>
              <a:rPr lang="ja-JP" altLang="en-US" dirty="0"/>
              <a:t>レベル分け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775696-4064-EBBF-BE98-259F1056F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332832"/>
          </a:xfrm>
        </p:spPr>
        <p:txBody>
          <a:bodyPr rtlCol="0"/>
          <a:lstStyle>
            <a:defPPr>
              <a:defRPr lang="ja-JP"/>
            </a:defPPr>
          </a:lstStyle>
          <a:p>
            <a:r>
              <a:rPr lang="ja-JP" altLang="en-US" dirty="0"/>
              <a:t>レッスンは以下にレベルを分けて行います。</a:t>
            </a:r>
          </a:p>
          <a:p>
            <a:endParaRPr lang="en-US" altLang="ja-JP" dirty="0"/>
          </a:p>
          <a:p>
            <a:r>
              <a:rPr lang="ja-JP" altLang="en-US" dirty="0"/>
              <a:t>・</a:t>
            </a:r>
            <a:r>
              <a:rPr lang="en-US" altLang="ja-JP" dirty="0" err="1"/>
              <a:t>TOPIKⅠ</a:t>
            </a:r>
            <a:r>
              <a:rPr lang="en-US" altLang="ja-JP" dirty="0"/>
              <a:t>(1</a:t>
            </a:r>
            <a:r>
              <a:rPr lang="ja-JP" altLang="en-US" dirty="0"/>
              <a:t>～</a:t>
            </a:r>
            <a:r>
              <a:rPr lang="en-US" altLang="ja-JP" dirty="0"/>
              <a:t>2</a:t>
            </a:r>
            <a:r>
              <a:rPr lang="ja-JP" altLang="en-US" dirty="0"/>
              <a:t>級</a:t>
            </a:r>
            <a:r>
              <a:rPr lang="en-US" altLang="ja-JP" dirty="0"/>
              <a:t>)</a:t>
            </a:r>
            <a:endParaRPr lang="ja-JP" altLang="en-US" dirty="0"/>
          </a:p>
          <a:p>
            <a:r>
              <a:rPr lang="ja-JP" altLang="en-US" dirty="0"/>
              <a:t>・</a:t>
            </a:r>
            <a:r>
              <a:rPr lang="en-US" altLang="ja-JP" dirty="0" err="1"/>
              <a:t>TOPIKⅡ</a:t>
            </a:r>
            <a:r>
              <a:rPr lang="en-US" altLang="ja-JP" dirty="0"/>
              <a:t>(3</a:t>
            </a:r>
            <a:r>
              <a:rPr lang="ja-JP" altLang="en-US" dirty="0"/>
              <a:t>～</a:t>
            </a:r>
            <a:r>
              <a:rPr lang="en-US" altLang="ja-JP" dirty="0"/>
              <a:t>4</a:t>
            </a:r>
            <a:r>
              <a:rPr lang="ja-JP" altLang="en-US" dirty="0"/>
              <a:t>級</a:t>
            </a:r>
            <a:r>
              <a:rPr lang="en-US" altLang="ja-JP" dirty="0"/>
              <a:t>)</a:t>
            </a:r>
            <a:r>
              <a:rPr lang="ja-JP" altLang="en-US" dirty="0"/>
              <a:t>　作文なし</a:t>
            </a:r>
          </a:p>
          <a:p>
            <a:r>
              <a:rPr lang="ja-JP" altLang="en-US" dirty="0"/>
              <a:t>・</a:t>
            </a:r>
            <a:r>
              <a:rPr lang="en-US" altLang="ja-JP" dirty="0" err="1"/>
              <a:t>TOPIKⅡ</a:t>
            </a:r>
            <a:r>
              <a:rPr lang="en-US" altLang="ja-JP" dirty="0"/>
              <a:t>(3</a:t>
            </a:r>
            <a:r>
              <a:rPr lang="ja-JP" altLang="en-US" dirty="0"/>
              <a:t>～</a:t>
            </a:r>
            <a:r>
              <a:rPr lang="en-US" altLang="ja-JP" dirty="0"/>
              <a:t>4</a:t>
            </a:r>
            <a:r>
              <a:rPr lang="ja-JP" altLang="en-US" dirty="0"/>
              <a:t>級</a:t>
            </a:r>
            <a:r>
              <a:rPr lang="en-US" altLang="ja-JP" dirty="0"/>
              <a:t>)</a:t>
            </a:r>
            <a:r>
              <a:rPr lang="ja-JP" altLang="en-US" dirty="0"/>
              <a:t>　作文あり</a:t>
            </a:r>
          </a:p>
          <a:p>
            <a:r>
              <a:rPr lang="ja-JP" altLang="en-US" dirty="0"/>
              <a:t>・</a:t>
            </a:r>
            <a:r>
              <a:rPr lang="en-US" altLang="ja-JP" dirty="0" err="1"/>
              <a:t>TOPIKⅡ</a:t>
            </a:r>
            <a:r>
              <a:rPr lang="en-US" altLang="ja-JP" dirty="0"/>
              <a:t>(5</a:t>
            </a:r>
            <a:r>
              <a:rPr lang="ja-JP" altLang="en-US" dirty="0"/>
              <a:t>～</a:t>
            </a:r>
            <a:r>
              <a:rPr lang="en-US" altLang="ja-JP" dirty="0"/>
              <a:t>6</a:t>
            </a:r>
            <a:r>
              <a:rPr lang="ja-JP" altLang="en-US" dirty="0"/>
              <a:t>級</a:t>
            </a:r>
            <a:r>
              <a:rPr lang="en-US" altLang="ja-JP" dirty="0"/>
              <a:t>)</a:t>
            </a:r>
            <a:r>
              <a:rPr lang="ja-JP" altLang="en-US" dirty="0"/>
              <a:t>　作文なし</a:t>
            </a:r>
          </a:p>
          <a:p>
            <a:r>
              <a:rPr lang="ja-JP" altLang="en-US" dirty="0"/>
              <a:t>・</a:t>
            </a:r>
            <a:r>
              <a:rPr lang="en-US" altLang="ja-JP" dirty="0" err="1"/>
              <a:t>TOPIKⅡ</a:t>
            </a:r>
            <a:r>
              <a:rPr lang="en-US" altLang="ja-JP" dirty="0"/>
              <a:t>(5</a:t>
            </a:r>
            <a:r>
              <a:rPr lang="ja-JP" altLang="en-US" dirty="0"/>
              <a:t>～</a:t>
            </a:r>
            <a:r>
              <a:rPr lang="en-US" altLang="ja-JP" dirty="0"/>
              <a:t>6</a:t>
            </a:r>
            <a:r>
              <a:rPr lang="ja-JP" altLang="en-US" dirty="0"/>
              <a:t>級</a:t>
            </a:r>
            <a:r>
              <a:rPr lang="en-US" altLang="ja-JP" dirty="0"/>
              <a:t>)</a:t>
            </a:r>
            <a:r>
              <a:rPr lang="ja-JP" altLang="en-US" dirty="0"/>
              <a:t>　作文あり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443B9887-E739-D6C9-C4F4-C5E366FA9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A69DE8-3847-3361-02D4-1C1E9E710A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4504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456EB-B322-0F3B-CD8D-D8D215C32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3F2D78A0-BD43-8B7C-CB4E-5E9DCDE15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3.TOPIK</a:t>
            </a:r>
            <a:r>
              <a:rPr lang="ja-JP" altLang="en-US" dirty="0"/>
              <a:t>対策レッスンの種類</a:t>
            </a:r>
            <a:endParaRPr lang="ja-JP" dirty="0"/>
          </a:p>
        </p:txBody>
      </p:sp>
      <p:graphicFrame>
        <p:nvGraphicFramePr>
          <p:cNvPr id="2" name="コンテンツ プレースホルダー 1">
            <a:extLst>
              <a:ext uri="{FF2B5EF4-FFF2-40B4-BE49-F238E27FC236}">
                <a16:creationId xmlns:a16="http://schemas.microsoft.com/office/drawing/2014/main" id="{BA06A59E-88C2-75A6-2749-94E287811B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692215"/>
              </p:ext>
            </p:extLst>
          </p:nvPr>
        </p:nvGraphicFramePr>
        <p:xfrm>
          <a:off x="6095367" y="2629679"/>
          <a:ext cx="4664073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4691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1554691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1554691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作文なし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レッスン数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講師報酬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2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×12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23,000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48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×12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23,000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×12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25,000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</a:tbl>
          </a:graphicData>
        </a:graphic>
      </p:graphicFrame>
      <p:graphicFrame>
        <p:nvGraphicFramePr>
          <p:cNvPr id="5" name="コンテンツ プレースホルダー 1">
            <a:extLst>
              <a:ext uri="{FF2B5EF4-FFF2-40B4-BE49-F238E27FC236}">
                <a16:creationId xmlns:a16="http://schemas.microsoft.com/office/drawing/2014/main" id="{EE82B459-E30F-C77B-AED0-D591C57C38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851086"/>
              </p:ext>
            </p:extLst>
          </p:nvPr>
        </p:nvGraphicFramePr>
        <p:xfrm>
          <a:off x="6096000" y="4296055"/>
          <a:ext cx="4664073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554691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1554691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1554691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作文あり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レッスン数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講師報酬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×16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31,000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×16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34,000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6E8EF0A-E95E-8F0A-CD36-63D62D503EA2}"/>
              </a:ext>
            </a:extLst>
          </p:cNvPr>
          <p:cNvSpPr txBox="1"/>
          <p:nvPr/>
        </p:nvSpPr>
        <p:spPr>
          <a:xfrm>
            <a:off x="6096000" y="2075743"/>
            <a:ext cx="4663440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</a:rPr>
              <a:t>個人レッスン</a:t>
            </a:r>
          </a:p>
        </p:txBody>
      </p:sp>
      <p:graphicFrame>
        <p:nvGraphicFramePr>
          <p:cNvPr id="10" name="コンテンツ プレースホルダー 1">
            <a:extLst>
              <a:ext uri="{FF2B5EF4-FFF2-40B4-BE49-F238E27FC236}">
                <a16:creationId xmlns:a16="http://schemas.microsoft.com/office/drawing/2014/main" id="{9A9C3670-F2D1-2DBA-4DFB-D4861FE73F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561603"/>
              </p:ext>
            </p:extLst>
          </p:nvPr>
        </p:nvGraphicFramePr>
        <p:xfrm>
          <a:off x="1167492" y="2648174"/>
          <a:ext cx="4664073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44387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1570008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1949678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作文なし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レッスン数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講師報酬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2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×8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13,000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/1</a:t>
                      </a:r>
                      <a:r>
                        <a:rPr kumimoji="1" lang="ja-JP" altLang="en-US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848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×8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13,000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/1</a:t>
                      </a:r>
                      <a:r>
                        <a:rPr kumimoji="1" lang="ja-JP" altLang="en-US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60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×8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16,000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/1</a:t>
                      </a:r>
                      <a:r>
                        <a:rPr kumimoji="1" lang="ja-JP" altLang="en-US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</a:tbl>
          </a:graphicData>
        </a:graphic>
      </p:graphicFrame>
      <p:graphicFrame>
        <p:nvGraphicFramePr>
          <p:cNvPr id="11" name="コンテンツ プレースホルダー 1">
            <a:extLst>
              <a:ext uri="{FF2B5EF4-FFF2-40B4-BE49-F238E27FC236}">
                <a16:creationId xmlns:a16="http://schemas.microsoft.com/office/drawing/2014/main" id="{40D7F573-87D3-108C-F1E4-E48A04266E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6680648"/>
              </p:ext>
            </p:extLst>
          </p:nvPr>
        </p:nvGraphicFramePr>
        <p:xfrm>
          <a:off x="1168125" y="4314550"/>
          <a:ext cx="4664073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74743">
                  <a:extLst>
                    <a:ext uri="{9D8B030D-6E8A-4147-A177-3AD203B41FA5}">
                      <a16:colId xmlns:a16="http://schemas.microsoft.com/office/drawing/2014/main" val="3397311188"/>
                    </a:ext>
                  </a:extLst>
                </a:gridCol>
                <a:gridCol w="1639019">
                  <a:extLst>
                    <a:ext uri="{9D8B030D-6E8A-4147-A177-3AD203B41FA5}">
                      <a16:colId xmlns:a16="http://schemas.microsoft.com/office/drawing/2014/main" val="4138875694"/>
                    </a:ext>
                  </a:extLst>
                </a:gridCol>
                <a:gridCol w="1950311">
                  <a:extLst>
                    <a:ext uri="{9D8B030D-6E8A-4147-A177-3AD203B41FA5}">
                      <a16:colId xmlns:a16="http://schemas.microsoft.com/office/drawing/2014/main" val="811434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作文だけ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レッスン数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講師報酬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625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45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×10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16,000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/1</a:t>
                      </a:r>
                      <a:r>
                        <a:rPr kumimoji="1" lang="ja-JP" altLang="en-US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872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45</a:t>
                      </a:r>
                      <a:r>
                        <a:rPr kumimoji="1" lang="ja-JP" altLang="en-US" dirty="0"/>
                        <a:t>分</a:t>
                      </a:r>
                      <a:r>
                        <a:rPr kumimoji="1" lang="en-US" altLang="ja-JP" dirty="0"/>
                        <a:t>×10</a:t>
                      </a:r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18,000</a:t>
                      </a:r>
                      <a:r>
                        <a:rPr kumimoji="1" lang="ja-JP" altLang="en-US" dirty="0"/>
                        <a:t>円</a:t>
                      </a:r>
                      <a:r>
                        <a:rPr kumimoji="1" lang="en-US" altLang="ja-JP" dirty="0"/>
                        <a:t>/1</a:t>
                      </a:r>
                      <a:r>
                        <a:rPr kumimoji="1" lang="ja-JP" altLang="en-US" dirty="0"/>
                        <a:t>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482028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867504-7F68-21B0-3EE3-1B4703C80C3C}"/>
              </a:ext>
            </a:extLst>
          </p:cNvPr>
          <p:cNvSpPr txBox="1"/>
          <p:nvPr/>
        </p:nvSpPr>
        <p:spPr>
          <a:xfrm>
            <a:off x="1168125" y="2094238"/>
            <a:ext cx="4663440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</a:rPr>
              <a:t>グループレッスン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C084E0-B939-5B4C-AF48-055F0DEE2C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FAF55D-7DEF-E066-3392-E3618FC04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799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52541-CF18-B2D2-957D-FBFA63B89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7D991433-DF16-FED6-855C-027C32F8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4.TOPIK</a:t>
            </a:r>
            <a:r>
              <a:rPr lang="ja-JP" altLang="en-US" dirty="0"/>
              <a:t>試験の概要</a:t>
            </a:r>
            <a:endParaRPr 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F4C9E59-BBB4-9FC4-3DF5-7BF78E0978BB}"/>
              </a:ext>
            </a:extLst>
          </p:cNvPr>
          <p:cNvSpPr txBox="1"/>
          <p:nvPr/>
        </p:nvSpPr>
        <p:spPr>
          <a:xfrm>
            <a:off x="1180282" y="2029676"/>
            <a:ext cx="4688386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err="1">
                <a:solidFill>
                  <a:schemeClr val="bg1"/>
                </a:solidFill>
              </a:rPr>
              <a:t>TOPIKⅠ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14" name="コンテンツ プレースホルダー 13">
            <a:extLst>
              <a:ext uri="{FF2B5EF4-FFF2-40B4-BE49-F238E27FC236}">
                <a16:creationId xmlns:a16="http://schemas.microsoft.com/office/drawing/2014/main" id="{7DC6EFD7-7E39-5D36-EFFF-067C479626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894235"/>
              </p:ext>
            </p:extLst>
          </p:nvPr>
        </p:nvGraphicFramePr>
        <p:xfrm>
          <a:off x="1167492" y="2500111"/>
          <a:ext cx="4664072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66018">
                  <a:extLst>
                    <a:ext uri="{9D8B030D-6E8A-4147-A177-3AD203B41FA5}">
                      <a16:colId xmlns:a16="http://schemas.microsoft.com/office/drawing/2014/main" val="1173081696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463743597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1279409395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4116275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科目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問題数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配点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試験時間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591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聞き取り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30</a:t>
                      </a:r>
                      <a:r>
                        <a:rPr kumimoji="1" lang="ja-JP" altLang="en-US" dirty="0"/>
                        <a:t>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406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読解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40</a:t>
                      </a:r>
                      <a:r>
                        <a:rPr kumimoji="1" lang="ja-JP" altLang="en-US" dirty="0"/>
                        <a:t>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225480"/>
                  </a:ext>
                </a:extLst>
              </a:tr>
            </a:tbl>
          </a:graphicData>
        </a:graphic>
      </p:graphicFrame>
      <p:graphicFrame>
        <p:nvGraphicFramePr>
          <p:cNvPr id="15" name="コンテンツ プレースホルダー 13">
            <a:extLst>
              <a:ext uri="{FF2B5EF4-FFF2-40B4-BE49-F238E27FC236}">
                <a16:creationId xmlns:a16="http://schemas.microsoft.com/office/drawing/2014/main" id="{370504AC-75D4-9BCA-F119-3E28871552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3834862"/>
              </p:ext>
            </p:extLst>
          </p:nvPr>
        </p:nvGraphicFramePr>
        <p:xfrm>
          <a:off x="1167491" y="3621401"/>
          <a:ext cx="4664072" cy="11125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32036">
                  <a:extLst>
                    <a:ext uri="{9D8B030D-6E8A-4147-A177-3AD203B41FA5}">
                      <a16:colId xmlns:a16="http://schemas.microsoft.com/office/drawing/2014/main" val="1173081696"/>
                    </a:ext>
                  </a:extLst>
                </a:gridCol>
                <a:gridCol w="2332036">
                  <a:extLst>
                    <a:ext uri="{9D8B030D-6E8A-4147-A177-3AD203B41FA5}">
                      <a16:colId xmlns:a16="http://schemas.microsoft.com/office/drawing/2014/main" val="4637435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必要点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591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6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140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225480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7321A27-395D-FEBD-D344-436E4EE58E0C}"/>
              </a:ext>
            </a:extLst>
          </p:cNvPr>
          <p:cNvSpPr txBox="1"/>
          <p:nvPr/>
        </p:nvSpPr>
        <p:spPr>
          <a:xfrm>
            <a:off x="6335489" y="2029676"/>
            <a:ext cx="4688386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err="1">
                <a:solidFill>
                  <a:schemeClr val="bg1"/>
                </a:solidFill>
              </a:rPr>
              <a:t>TOPIKⅡ</a:t>
            </a:r>
            <a:endParaRPr kumimoji="1" lang="ja-JP" alt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19" name="コンテンツ プレースホルダー 13">
            <a:extLst>
              <a:ext uri="{FF2B5EF4-FFF2-40B4-BE49-F238E27FC236}">
                <a16:creationId xmlns:a16="http://schemas.microsoft.com/office/drawing/2014/main" id="{F881CA87-6101-1889-7F6B-1693E49415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0948487"/>
              </p:ext>
            </p:extLst>
          </p:nvPr>
        </p:nvGraphicFramePr>
        <p:xfrm>
          <a:off x="6347646" y="2500111"/>
          <a:ext cx="4664072" cy="14833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66018">
                  <a:extLst>
                    <a:ext uri="{9D8B030D-6E8A-4147-A177-3AD203B41FA5}">
                      <a16:colId xmlns:a16="http://schemas.microsoft.com/office/drawing/2014/main" val="1173081696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463743597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1279409395"/>
                    </a:ext>
                  </a:extLst>
                </a:gridCol>
                <a:gridCol w="1166018">
                  <a:extLst>
                    <a:ext uri="{9D8B030D-6E8A-4147-A177-3AD203B41FA5}">
                      <a16:colId xmlns:a16="http://schemas.microsoft.com/office/drawing/2014/main" val="41162756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科目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問題数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配点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試験時間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591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聞き取り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60</a:t>
                      </a:r>
                      <a:r>
                        <a:rPr kumimoji="1" lang="ja-JP" altLang="en-US" dirty="0"/>
                        <a:t>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406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筆記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2123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読解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50</a:t>
                      </a:r>
                      <a:r>
                        <a:rPr kumimoji="1" lang="ja-JP" altLang="en-US" dirty="0"/>
                        <a:t>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100</a:t>
                      </a:r>
                      <a:r>
                        <a:rPr kumimoji="1" lang="ja-JP" altLang="en-US" dirty="0"/>
                        <a:t>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70</a:t>
                      </a:r>
                      <a:r>
                        <a:rPr kumimoji="1" lang="ja-JP" altLang="en-US" dirty="0"/>
                        <a:t>分</a:t>
                      </a:r>
                      <a:endParaRPr kumimoji="1" lang="en-US" altLang="ja-JP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9225480"/>
                  </a:ext>
                </a:extLst>
              </a:tr>
            </a:tbl>
          </a:graphicData>
        </a:graphic>
      </p:graphicFrame>
      <p:graphicFrame>
        <p:nvGraphicFramePr>
          <p:cNvPr id="20" name="コンテンツ プレースホルダー 13">
            <a:extLst>
              <a:ext uri="{FF2B5EF4-FFF2-40B4-BE49-F238E27FC236}">
                <a16:creationId xmlns:a16="http://schemas.microsoft.com/office/drawing/2014/main" id="{47100E5F-7FA6-7E1F-B2C3-CE4967AC60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8520761"/>
              </p:ext>
            </p:extLst>
          </p:nvPr>
        </p:nvGraphicFramePr>
        <p:xfrm>
          <a:off x="6335488" y="3992473"/>
          <a:ext cx="4676230" cy="1854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338115">
                  <a:extLst>
                    <a:ext uri="{9D8B030D-6E8A-4147-A177-3AD203B41FA5}">
                      <a16:colId xmlns:a16="http://schemas.microsoft.com/office/drawing/2014/main" val="1173081696"/>
                    </a:ext>
                  </a:extLst>
                </a:gridCol>
                <a:gridCol w="2338115">
                  <a:extLst>
                    <a:ext uri="{9D8B030D-6E8A-4147-A177-3AD203B41FA5}">
                      <a16:colId xmlns:a16="http://schemas.microsoft.com/office/drawing/2014/main" val="4637435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必要点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5914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120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06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150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225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190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894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</a:t>
                      </a:r>
                      <a:r>
                        <a:rPr kumimoji="1" lang="ja-JP" altLang="en-US" dirty="0"/>
                        <a:t>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230</a:t>
                      </a:r>
                      <a:r>
                        <a:rPr kumimoji="1" lang="ja-JP" altLang="en-US" dirty="0"/>
                        <a:t>点以上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608539"/>
                  </a:ext>
                </a:extLst>
              </a:tr>
            </a:tbl>
          </a:graphicData>
        </a:graphic>
      </p:graphicFrame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AEBBDFF5-75CE-4288-004C-C22684FC5D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EB41E41-DEFD-08BA-31DF-B301672C6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997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13C3-11E2-E786-B5BC-EEC08963F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AA73BEC0-1601-57AE-C836-978EE329D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5.</a:t>
            </a:r>
            <a:r>
              <a:rPr lang="ja-JP" altLang="en-US" dirty="0"/>
              <a:t>作文について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5F8E87-6B9F-A353-31B1-4CFDD24BE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2" y="2023984"/>
            <a:ext cx="9132447" cy="3332832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en-US" altLang="ja-JP" dirty="0" err="1"/>
              <a:t>TOPIKⅡ</a:t>
            </a:r>
            <a:r>
              <a:rPr lang="ja-JP" altLang="en-US" dirty="0"/>
              <a:t>からは筆記試験があり、特に作文を苦手とする生徒が多いです。　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ですが出題にはパターンがあり、頻出主題と作文パターンごとのテンプレートを繰り返し演習することで、高得点につながる場合が多いです。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特に</a:t>
            </a:r>
            <a:r>
              <a:rPr lang="en-US" altLang="ja-JP" dirty="0"/>
              <a:t>3</a:t>
            </a:r>
            <a:r>
              <a:rPr lang="ja-JP" altLang="en-US" dirty="0"/>
              <a:t>～</a:t>
            </a:r>
            <a:r>
              <a:rPr lang="en-US" altLang="ja-JP" dirty="0"/>
              <a:t>4</a:t>
            </a:r>
            <a:r>
              <a:rPr lang="ja-JP" altLang="en-US" dirty="0"/>
              <a:t>級はテンプレートだけでも及第点が取れる場合が多いです。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5</a:t>
            </a:r>
            <a:r>
              <a:rPr lang="ja-JP" altLang="en-US" dirty="0"/>
              <a:t>～</a:t>
            </a:r>
            <a:r>
              <a:rPr lang="en-US" altLang="ja-JP" dirty="0"/>
              <a:t>6</a:t>
            </a:r>
            <a:r>
              <a:rPr lang="ja-JP" altLang="en-US" dirty="0"/>
              <a:t>級の場合は個別に指導が必要なため、授業準備や添削に多くの時間がかかります。</a:t>
            </a:r>
          </a:p>
          <a:p>
            <a:endParaRPr lang="en-US" altLang="ja-JP" dirty="0"/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5C2E7331-9CAA-C45D-9525-B9C9A93CB0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3EDEC2-49BD-4131-090C-349E92A65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612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15F5D-F4B7-C883-A061-362BC1A57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F85BB3A7-E06F-FA49-F0FA-2434D94707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17279"/>
          <a:stretch>
            <a:fillRect/>
          </a:stretch>
        </p:blipFill>
        <p:spPr>
          <a:xfrm>
            <a:off x="1587260" y="1148603"/>
            <a:ext cx="7919050" cy="3345758"/>
          </a:xfrm>
          <a:prstGeom prst="rect">
            <a:avLst/>
          </a:prstGeom>
        </p:spPr>
      </p:pic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9D05E0C-5844-E0DF-35C2-29DE819C7995}"/>
              </a:ext>
            </a:extLst>
          </p:cNvPr>
          <p:cNvSpPr txBox="1">
            <a:spLocks/>
          </p:cNvSpPr>
          <p:nvPr/>
        </p:nvSpPr>
        <p:spPr>
          <a:xfrm>
            <a:off x="1805847" y="676852"/>
            <a:ext cx="7919051" cy="943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9pPr>
          </a:lstStyle>
          <a:p>
            <a:r>
              <a:rPr lang="ja-JP" altLang="en-US" sz="2800" b="1" dirty="0"/>
              <a:t>◆</a:t>
            </a:r>
            <a:r>
              <a:rPr lang="en-US" altLang="ja-JP" sz="2800" b="1" dirty="0" err="1"/>
              <a:t>TOPIKⅡ</a:t>
            </a:r>
            <a:r>
              <a:rPr lang="ja-JP" altLang="en-US" sz="2800" b="1" dirty="0"/>
              <a:t>筆記問題構成</a:t>
            </a:r>
          </a:p>
        </p:txBody>
      </p:sp>
      <p:sp>
        <p:nvSpPr>
          <p:cNvPr id="10" name="コンテンツ プレースホルダー 2">
            <a:extLst>
              <a:ext uri="{FF2B5EF4-FFF2-40B4-BE49-F238E27FC236}">
                <a16:creationId xmlns:a16="http://schemas.microsoft.com/office/drawing/2014/main" id="{1728F6CE-2B5D-05CE-F48F-B8685599DFEC}"/>
              </a:ext>
            </a:extLst>
          </p:cNvPr>
          <p:cNvSpPr txBox="1">
            <a:spLocks/>
          </p:cNvSpPr>
          <p:nvPr/>
        </p:nvSpPr>
        <p:spPr>
          <a:xfrm>
            <a:off x="1587260" y="4494361"/>
            <a:ext cx="7919051" cy="1394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ja-JP"/>
            </a:defPPr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283464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566928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850392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1133856" indent="-283464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lang="ja-JP" sz="18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9pPr>
          </a:lstStyle>
          <a:p>
            <a:r>
              <a:rPr lang="ja-JP" altLang="en-US" dirty="0"/>
              <a:t>どの問題でどのくらい点数を取れば目標級に届くか、の目安を伝えてあげてください。</a:t>
            </a:r>
            <a:endParaRPr lang="en-US" altLang="ja-JP" dirty="0"/>
          </a:p>
          <a:p>
            <a:r>
              <a:rPr lang="en-US" altLang="ja-JP" dirty="0"/>
              <a:t>3</a:t>
            </a:r>
            <a:r>
              <a:rPr lang="ja-JP" altLang="en-US" dirty="0"/>
              <a:t>～</a:t>
            </a:r>
            <a:r>
              <a:rPr lang="en-US" altLang="ja-JP" dirty="0"/>
              <a:t>4</a:t>
            </a:r>
            <a:r>
              <a:rPr lang="ja-JP" altLang="en-US" dirty="0"/>
              <a:t>級であれば</a:t>
            </a:r>
            <a:r>
              <a:rPr lang="en-US" altLang="ja-JP" dirty="0"/>
              <a:t>53</a:t>
            </a:r>
            <a:r>
              <a:rPr lang="ja-JP" altLang="en-US" dirty="0"/>
              <a:t>番まで攻略して、</a:t>
            </a:r>
            <a:r>
              <a:rPr lang="en-US" altLang="ja-JP" dirty="0"/>
              <a:t>54</a:t>
            </a:r>
            <a:r>
              <a:rPr lang="ja-JP" altLang="en-US" dirty="0"/>
              <a:t>番はテンプレートだけでも書ければ及第点に届く可能性が高いです。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345CBAC5-FF31-6D92-C374-50F3467E0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DFA6BE1-D655-2D55-20B5-2A8FC329CE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234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CFCD3-7EF3-E879-AB9B-7FFA4334C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D95BD10F-F3F7-682A-897C-AFBA0B74D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8687708" cy="1653371"/>
          </a:xfrm>
        </p:spPr>
        <p:txBody>
          <a:bodyPr rtlCol="0"/>
          <a:lstStyle>
            <a:defPPr>
              <a:defRPr lang="ja-JP"/>
            </a:defPPr>
          </a:lstStyle>
          <a:p>
            <a:pPr rtl="0">
              <a:lnSpc>
                <a:spcPct val="90000"/>
              </a:lnSpc>
            </a:pPr>
            <a:r>
              <a:rPr lang="en-US" altLang="ja-JP" dirty="0"/>
              <a:t>6.</a:t>
            </a:r>
            <a:r>
              <a:rPr lang="ja-JP" altLang="en-US" dirty="0"/>
              <a:t>ロードマップの提示</a:t>
            </a:r>
            <a:endParaRPr lang="ja-JP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492F41-B2BE-A34E-1BC7-BACE2DE00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8959918" cy="3332832"/>
          </a:xfrm>
        </p:spPr>
        <p:txBody>
          <a:bodyPr rtlCol="0">
            <a:normAutofit/>
          </a:bodyPr>
          <a:lstStyle>
            <a:defPPr>
              <a:defRPr lang="ja-JP"/>
            </a:defPPr>
          </a:lstStyle>
          <a:p>
            <a:r>
              <a:rPr lang="ja-JP" altLang="en-US" dirty="0"/>
              <a:t>なぜ独学だと不安なのか？なぜお金を払ってハングルネットのレッスンを受けるのか？</a:t>
            </a:r>
          </a:p>
          <a:p>
            <a:r>
              <a:rPr lang="ja-JP" altLang="en-US" dirty="0"/>
              <a:t>それは、「ゴールがわからなくて不安だから」です。</a:t>
            </a:r>
          </a:p>
          <a:p>
            <a:endParaRPr lang="ja-JP" altLang="en-US" dirty="0"/>
          </a:p>
          <a:p>
            <a:r>
              <a:rPr lang="ja-JP" altLang="en-US" dirty="0"/>
              <a:t>独学の場合、「この勉強方法で合っているのか？」「どこまでやれば合格できるのか？」がわかりません。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ハングルネットは、「合格までのロードマップ」を明確に提示します。</a:t>
            </a:r>
          </a:p>
        </p:txBody>
      </p:sp>
      <p:sp>
        <p:nvSpPr>
          <p:cNvPr id="2" name="フッター プレースホルダー 1">
            <a:extLst>
              <a:ext uri="{FF2B5EF4-FFF2-40B4-BE49-F238E27FC236}">
                <a16:creationId xmlns:a16="http://schemas.microsoft.com/office/drawing/2014/main" id="{98B9B61D-D807-0E12-20EB-EFAC81E6D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/>
              <a:t>Copyright © 2025 </a:t>
            </a:r>
            <a:r>
              <a:rPr lang="ja-JP" altLang="en-US"/>
              <a:t>ハングルネット </a:t>
            </a:r>
            <a:r>
              <a:rPr lang="en-US" altLang="ja-JP"/>
              <a:t>Co., Ltd. All Rights Reserved.</a:t>
            </a:r>
            <a:endParaRPr lang="en-US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8D935E-5DA3-DA57-BA39-9F4138401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4A09A9-5501-47C1-A89A-A340965A2BE2}" type="slidenum">
              <a:rPr lang="en-US" altLang="ja-JP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9969549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TM04033925[[fn=しずく]]</Template>
  <TotalTime>235</TotalTime>
  <Words>1349</Words>
  <Application>Microsoft Office PowerPoint</Application>
  <PresentationFormat>ワイド画面</PresentationFormat>
  <Paragraphs>227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8" baseType="lpstr">
      <vt:lpstr>Meiryo UI</vt:lpstr>
      <vt:lpstr>Arial</vt:lpstr>
      <vt:lpstr>ユーザー設定</vt:lpstr>
      <vt:lpstr>TOPIK対策授業方針</vt:lpstr>
      <vt:lpstr>目次</vt:lpstr>
      <vt:lpstr>1.概要</vt:lpstr>
      <vt:lpstr>2.レベル分け</vt:lpstr>
      <vt:lpstr>3.TOPIK対策レッスンの種類</vt:lpstr>
      <vt:lpstr>4.TOPIK試験の概要</vt:lpstr>
      <vt:lpstr>5.作文について</vt:lpstr>
      <vt:lpstr>PowerPoint プレゼンテーション</vt:lpstr>
      <vt:lpstr>6.ロードマップの提示</vt:lpstr>
      <vt:lpstr>合格までのロードマップ</vt:lpstr>
      <vt:lpstr>合格までのロードマップ</vt:lpstr>
      <vt:lpstr>合格までのロードマップ</vt:lpstr>
      <vt:lpstr>合格までのロードマップ</vt:lpstr>
      <vt:lpstr>7.学習の進め方</vt:lpstr>
      <vt:lpstr>8.資料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佐々木</dc:creator>
  <cp:lastModifiedBy>貴子 佐々木</cp:lastModifiedBy>
  <cp:revision>32</cp:revision>
  <dcterms:created xsi:type="dcterms:W3CDTF">2026-03-09T06:32:21Z</dcterms:created>
  <dcterms:modified xsi:type="dcterms:W3CDTF">2026-03-11T03:43:14Z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